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749" r:id="rId3"/>
    <p:sldId id="719" r:id="rId4"/>
    <p:sldId id="747" r:id="rId5"/>
    <p:sldId id="740" r:id="rId6"/>
    <p:sldId id="741" r:id="rId7"/>
    <p:sldId id="742" r:id="rId8"/>
    <p:sldId id="743" r:id="rId9"/>
    <p:sldId id="744" r:id="rId10"/>
    <p:sldId id="745" r:id="rId11"/>
    <p:sldId id="746" r:id="rId12"/>
    <p:sldId id="748" r:id="rId13"/>
    <p:sldId id="750" r:id="rId14"/>
    <p:sldId id="752" r:id="rId15"/>
    <p:sldId id="751" r:id="rId16"/>
    <p:sldId id="723" r:id="rId17"/>
    <p:sldId id="738" r:id="rId18"/>
    <p:sldId id="739" r:id="rId19"/>
    <p:sldId id="71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045BAF82-8020-C840-A2E6-308472F7257E}">
          <p14:sldIdLst>
            <p14:sldId id="256"/>
            <p14:sldId id="459"/>
          </p14:sldIdLst>
        </p14:section>
        <p14:section name="Key Highlights" id="{AC4A68CB-B6EC-2646-92D5-23D9E02D95CF}">
          <p14:sldIdLst>
            <p14:sldId id="467"/>
            <p14:sldId id="470"/>
            <p14:sldId id="579"/>
          </p14:sldIdLst>
        </p14:section>
        <p14:section name="Social Overview" id="{41F2F92F-2FCE-1B43-8CD6-9D8F9E58E49E}">
          <p14:sldIdLst>
            <p14:sldId id="529"/>
            <p14:sldId id="530"/>
            <p14:sldId id="575"/>
            <p14:sldId id="576"/>
            <p14:sldId id="578"/>
            <p14:sldId id="572"/>
            <p14:sldId id="532"/>
            <p14:sldId id="533"/>
            <p14:sldId id="536"/>
            <p14:sldId id="581"/>
            <p14:sldId id="5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7989" autoAdjust="0"/>
  </p:normalViewPr>
  <p:slideViewPr>
    <p:cSldViewPr snapToGrid="0" snapToObjects="1">
      <p:cViewPr>
        <p:scale>
          <a:sx n="69" d="100"/>
          <a:sy n="69" d="100"/>
        </p:scale>
        <p:origin x="-136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76"/>
    </p:cViewPr>
  </p:sorterViewPr>
  <p:notesViewPr>
    <p:cSldViewPr snapToGrid="0" snapToObjects="1">
      <p:cViewPr varScale="1">
        <p:scale>
          <a:sx n="62" d="100"/>
          <a:sy n="62" d="100"/>
        </p:scale>
        <p:origin x="-3960" y="-10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D9D15-7178-4907-AACF-C54B606ABCD1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31C26-4237-463D-9B0D-E3D3F36D83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79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1C26-4237-463D-9B0D-E3D3F36D83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8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1C26-4237-463D-9B0D-E3D3F36D83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87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1C26-4237-463D-9B0D-E3D3F36D83C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87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31C26-4237-463D-9B0D-E3D3F36D83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8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19800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429000" y="1607547"/>
            <a:ext cx="2489200" cy="24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80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862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925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115617" y="2349214"/>
            <a:ext cx="7772400" cy="4007143"/>
          </a:xfrm>
        </p:spPr>
        <p:txBody>
          <a:bodyPr anchor="t">
            <a:noAutofit/>
          </a:bodyPr>
          <a:lstStyle>
            <a:lvl1pPr algn="r">
              <a:defRPr sz="6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20ED1DD-2714-AD46-8B7D-29550B3C4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1782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Logo.png"/>
          <p:cNvPicPr>
            <a:picLocks noChangeAspect="1"/>
          </p:cNvPicPr>
          <p:nvPr userDrawn="1"/>
        </p:nvPicPr>
        <p:blipFill>
          <a:blip r:embed="rId2"/>
          <a:srcRect b="744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0" descr="屏幕快照 2016-03-14 下午7.28.07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548563" y="4999038"/>
            <a:ext cx="1093787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503" y="4999811"/>
            <a:ext cx="7278455" cy="676316"/>
          </a:xfrm>
        </p:spPr>
        <p:txBody>
          <a:bodyPr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503" y="5707486"/>
            <a:ext cx="6400800" cy="385681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1066800"/>
            <a:ext cx="8610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1-12-18 at 11.04.43 PM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077200" y="41965"/>
            <a:ext cx="990600" cy="9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508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401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912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895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621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426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54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68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AF8C-B6C2-E54D-AC33-A39DC2AF7807}" type="datetimeFigureOut">
              <a:rPr lang="en-US" smtClean="0"/>
              <a:pPr/>
              <a:t>4/14/2016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96140-637C-FC42-9B74-DAA1C391FB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927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8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ell2.webgene.com.tw/gap/winter2014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2700" dirty="0" smtClean="0"/>
              <a:t> 2016 Summer Campaign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 4.21~6.15</a:t>
            </a:r>
            <a:br>
              <a:rPr lang="en-US" sz="2700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1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1930" y="579762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等腰三角形 12"/>
          <p:cNvSpPr/>
          <p:nvPr/>
        </p:nvSpPr>
        <p:spPr>
          <a:xfrm>
            <a:off x="5092676" y="324275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180" y="579762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文字方塊 40"/>
          <p:cNvSpPr txBox="1"/>
          <p:nvPr/>
        </p:nvSpPr>
        <p:spPr>
          <a:xfrm>
            <a:off x="1093800" y="626775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領取優惠券頁面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5" name="Picture 3" descr="\\Nas-webgene\網路基因\專案組\GAP\0_campaign\2016_Q2_Summer campaign\提案\mock_up\0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179" y="1126727"/>
            <a:ext cx="2520000" cy="4473000"/>
          </a:xfrm>
          <a:prstGeom prst="rect">
            <a:avLst/>
          </a:prstGeom>
          <a:noFill/>
        </p:spPr>
      </p:pic>
      <p:pic>
        <p:nvPicPr>
          <p:cNvPr id="8" name="圖片 7" descr="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8945" y="1147192"/>
            <a:ext cx="2508470" cy="44525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18269" y="4107543"/>
            <a:ext cx="189184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盛夏優惠券</a:t>
            </a:r>
            <a:r>
              <a:rPr lang="en-US" altLang="zh-TW" dirty="0" smtClean="0">
                <a:solidFill>
                  <a:schemeClr val="bg1"/>
                </a:solidFill>
              </a:rPr>
              <a:t>GET</a:t>
            </a:r>
            <a:r>
              <a:rPr lang="zh-TW" altLang="en-US" dirty="0" smtClean="0">
                <a:solidFill>
                  <a:schemeClr val="bg1"/>
                </a:solidFill>
              </a:rPr>
              <a:t>！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1785926" y="324275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577213" y="626775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優惠券示意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6601928" y="2438400"/>
            <a:ext cx="2295997" cy="1219200"/>
          </a:xfrm>
          <a:prstGeom prst="wedgeRectCallout">
            <a:avLst>
              <a:gd name="adj1" fmla="val -43368"/>
              <a:gd name="adj2" fmla="val 8392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憑此畫面截圖，即可享門市優惠！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6" name="Picture 2" descr="\\Nas-webgene\網路基因\專案組\GAP\0_campaign\2016_Q2_Summer campaign\設計\KV\08_GAP_CHINA_SUMMER16_027.jpg"/>
          <p:cNvPicPr>
            <a:picLocks noChangeAspect="1" noChangeArrowheads="1"/>
          </p:cNvPicPr>
          <p:nvPr/>
        </p:nvPicPr>
        <p:blipFill>
          <a:blip r:embed="rId5"/>
          <a:srcRect l="39206" r="36555"/>
          <a:stretch>
            <a:fillRect/>
          </a:stretch>
        </p:blipFill>
        <p:spPr bwMode="auto">
          <a:xfrm>
            <a:off x="339726" y="4326503"/>
            <a:ext cx="1045029" cy="1273224"/>
          </a:xfrm>
          <a:prstGeom prst="rect">
            <a:avLst/>
          </a:prstGeom>
          <a:noFill/>
        </p:spPr>
      </p:pic>
      <p:grpSp>
        <p:nvGrpSpPr>
          <p:cNvPr id="3" name="群組 2"/>
          <p:cNvGrpSpPr/>
          <p:nvPr/>
        </p:nvGrpSpPr>
        <p:grpSpPr>
          <a:xfrm>
            <a:off x="4747760" y="1800286"/>
            <a:ext cx="1751546" cy="338554"/>
            <a:chOff x="4770365" y="1800286"/>
            <a:chExt cx="1751546" cy="338554"/>
          </a:xfrm>
        </p:grpSpPr>
        <p:sp>
          <p:nvSpPr>
            <p:cNvPr id="14" name="文字方塊 13"/>
            <p:cNvSpPr txBox="1"/>
            <p:nvPr/>
          </p:nvSpPr>
          <p:spPr>
            <a:xfrm>
              <a:off x="4770365" y="1800286"/>
              <a:ext cx="1751546" cy="33855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 smtClean="0">
                  <a:solidFill>
                    <a:schemeClr val="bg1"/>
                  </a:solidFill>
                </a:rPr>
                <a:t>分享送你住飯店</a:t>
              </a:r>
              <a:endParaRPr lang="zh-TW" alt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" name="圖片 1" descr="螢幕快照 2016-04-13 下午6.22.5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86043" y="1847414"/>
              <a:ext cx="204337" cy="260065"/>
            </a:xfrm>
            <a:prstGeom prst="rect">
              <a:avLst/>
            </a:prstGeom>
          </p:spPr>
        </p:pic>
      </p:grpSp>
      <p:sp>
        <p:nvSpPr>
          <p:cNvPr id="17" name="文字方塊 16"/>
          <p:cNvSpPr txBox="1"/>
          <p:nvPr/>
        </p:nvSpPr>
        <p:spPr>
          <a:xfrm>
            <a:off x="7148945" y="2032080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*Pop-up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5639" y="512083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字方塊 23"/>
          <p:cNvSpPr txBox="1"/>
          <p:nvPr/>
        </p:nvSpPr>
        <p:spPr>
          <a:xfrm>
            <a:off x="5103740" y="6200073"/>
            <a:ext cx="185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分享頁面</a:t>
            </a:r>
            <a:endParaRPr lang="zh-TW" altLang="en-US" sz="12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6" name="Picture 4" descr="\\Nas-webgene\網路基因\專案組\GAP\0_campaign\2016_Q2_Summer campaign\提案\mock_up\0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5639" y="1059048"/>
            <a:ext cx="2520000" cy="44730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4358603" y="3003338"/>
            <a:ext cx="1490273" cy="27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盛放夏天！</a:t>
            </a:r>
            <a:endParaRPr lang="en-US" altLang="zh-TW" sz="2000" b="1" dirty="0" smtClean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105808" y="3130460"/>
            <a:ext cx="3129831" cy="2215992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[</a:t>
            </a:r>
            <a:r>
              <a:rPr kumimoji="1"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新連結標題</a:t>
            </a:r>
            <a:r>
              <a:rPr kumimoji="1" lang="en-US" altLang="zh-TW" dirty="0" smtClean="0">
                <a:solidFill>
                  <a:schemeClr val="bg1">
                    <a:lumMod val="50000"/>
                  </a:schemeClr>
                </a:solidFill>
                <a:latin typeface="微軟正黑體"/>
                <a:ea typeface="微軟正黑體"/>
                <a:cs typeface="微軟正黑體"/>
              </a:rPr>
              <a:t>]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b="1" dirty="0" smtClean="0">
                <a:latin typeface="微軟正黑體"/>
                <a:ea typeface="微軟正黑體"/>
                <a:cs typeface="微軟正黑體"/>
              </a:rPr>
              <a:t>這個夏天和</a:t>
            </a:r>
            <a:r>
              <a:rPr kumimoji="1" lang="en-US" altLang="zh-TW" b="1" dirty="0" smtClean="0">
                <a:latin typeface="微軟正黑體"/>
                <a:ea typeface="微軟正黑體"/>
                <a:cs typeface="微軟正黑體"/>
              </a:rPr>
              <a:t>Gap</a:t>
            </a:r>
            <a:r>
              <a:rPr kumimoji="1" lang="zh-TW" altLang="en-US" b="1" dirty="0" smtClean="0">
                <a:latin typeface="微軟正黑體"/>
                <a:ea typeface="微軟正黑體"/>
                <a:cs typeface="微軟正黑體"/>
              </a:rPr>
              <a:t>一起放肆玩</a:t>
            </a:r>
            <a:endParaRPr kumimoji="1" lang="en-US" altLang="zh-TW" b="1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b="1" dirty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[</a:t>
            </a:r>
            <a:r>
              <a:rPr kumimoji="1" lang="zh-TW" altLang="en-US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新連結內文</a:t>
            </a:r>
            <a:r>
              <a:rPr kumimoji="1" lang="en-US" altLang="zh-TW" sz="1400" dirty="0" smtClean="0">
                <a:solidFill>
                  <a:srgbClr val="7F7F7F"/>
                </a:solidFill>
                <a:latin typeface="微軟正黑體"/>
                <a:ea typeface="微軟正黑體"/>
                <a:cs typeface="微軟正黑體"/>
              </a:rPr>
              <a:t>]</a:t>
            </a:r>
          </a:p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不只要好玩，</a:t>
            </a:r>
            <a:r>
              <a:rPr kumimoji="1" lang="en-US" altLang="zh-TW" sz="1400" dirty="0" smtClean="0">
                <a:latin typeface="微軟正黑體"/>
                <a:ea typeface="微軟正黑體"/>
                <a:cs typeface="微軟正黑體"/>
              </a:rPr>
              <a:t>Gap</a:t>
            </a:r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要你這個夏天玩得「很好看」！</a:t>
            </a:r>
            <a:endParaRPr kumimoji="1" lang="en-US" altLang="zh-TW" sz="1400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sz="1400" dirty="0" smtClean="0">
                <a:latin typeface="微軟正黑體"/>
                <a:ea typeface="微軟正黑體"/>
                <a:cs typeface="微軟正黑體"/>
              </a:rPr>
              <a:t>現在看夏日穿搭送你治裝優惠，分享活動再抽飯店住宿券。你說這麼好康怎麼能不參加！</a:t>
            </a:r>
            <a:endParaRPr kumimoji="1" lang="zh-TW" altLang="en-US" dirty="0">
              <a:solidFill>
                <a:srgbClr val="7F7F7F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2721" y="568720"/>
            <a:ext cx="2539254" cy="56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文字方塊 40"/>
          <p:cNvSpPr txBox="1"/>
          <p:nvPr/>
        </p:nvSpPr>
        <p:spPr>
          <a:xfrm>
            <a:off x="2522296" y="629984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資料填寫頁面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09800" y="1207752"/>
            <a:ext cx="2537434" cy="438052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52077" y="1661529"/>
            <a:ext cx="202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抽住宿</a:t>
            </a:r>
            <a:r>
              <a:rPr lang="en-US" altLang="zh-TW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Last</a:t>
            </a:r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 </a:t>
            </a:r>
            <a:r>
              <a:rPr lang="en-US" altLang="zh-TW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Step</a:t>
            </a:r>
          </a:p>
          <a:p>
            <a:endParaRPr lang="zh-TW" altLang="en-US" sz="2000" b="1" dirty="0">
              <a:solidFill>
                <a:srgbClr val="92D050"/>
              </a:solidFill>
              <a:latin typeface="Calibri"/>
              <a:ea typeface="新細明體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152077" y="2289846"/>
            <a:ext cx="65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37563" y="2764446"/>
            <a:ext cx="116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手機號碼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52077" y="3191834"/>
            <a:ext cx="90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E-mail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170221" y="3919761"/>
            <a:ext cx="202061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填寫完成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請讓我中獎！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72585" y="4522789"/>
            <a:ext cx="22349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獎品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b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en-US" altLang="zh-TW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xx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飯店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天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夜雙人住宿券  </a:t>
            </a:r>
            <a:r>
              <a:rPr lang="en-US" altLang="zh-TW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zh-TW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名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6260" y="568720"/>
            <a:ext cx="2539254" cy="56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字方塊 20"/>
          <p:cNvSpPr txBox="1"/>
          <p:nvPr/>
        </p:nvSpPr>
        <p:spPr>
          <a:xfrm>
            <a:off x="5445835" y="6299842"/>
            <a:ext cx="1625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資料填寫完成頁面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33339" y="1207752"/>
            <a:ext cx="2537434" cy="4380523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/>
              <a:ea typeface="新細明體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210442" y="1661529"/>
            <a:ext cx="177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92D050"/>
                </a:solidFill>
                <a:latin typeface="Calibri"/>
                <a:ea typeface="新細明體"/>
              </a:rPr>
              <a:t>資料填寫完成</a:t>
            </a:r>
            <a:endParaRPr lang="zh-TW" altLang="en-US" sz="2000" b="1" dirty="0">
              <a:solidFill>
                <a:srgbClr val="92D050"/>
              </a:solidFill>
              <a:latin typeface="Calibri"/>
              <a:ea typeface="新細明體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210442" y="4849091"/>
            <a:ext cx="1773670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看其他盛夏穿搭</a:t>
            </a:r>
            <a:endParaRPr lang="en-US" altLang="zh-TW" sz="1600" dirty="0" smtClean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75973" y="2453170"/>
            <a:ext cx="239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中獎者我們將會以電話個別通知。</a:t>
            </a:r>
            <a:endParaRPr lang="en-US" altLang="zh-TW" sz="1400" dirty="0" smtClean="0"/>
          </a:p>
          <a:p>
            <a:r>
              <a:rPr lang="zh-TW" altLang="en-US" sz="1400" dirty="0" smtClean="0"/>
              <a:t>祝你幸運中獎！</a:t>
            </a:r>
            <a:endParaRPr lang="zh-TW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2123708" y="3658151"/>
            <a:ext cx="239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 smtClean="0"/>
              <a:t>*以上資料僅供本次活動抽獎使用</a:t>
            </a:r>
            <a:endParaRPr lang="zh-TW" altLang="en-US" sz="1100" dirty="0"/>
          </a:p>
        </p:txBody>
      </p:sp>
      <p:sp>
        <p:nvSpPr>
          <p:cNvPr id="27" name="矩形 26"/>
          <p:cNvSpPr/>
          <p:nvPr/>
        </p:nvSpPr>
        <p:spPr>
          <a:xfrm>
            <a:off x="-1288473" y="0"/>
            <a:ext cx="1288473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填抽獎資料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1245615" y="2002973"/>
            <a:ext cx="1092395" cy="231488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11113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盛夏沁涼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6565024" y="1857828"/>
            <a:ext cx="915751" cy="1940560"/>
          </a:xfrm>
          <a:prstGeom prst="rect">
            <a:avLst/>
          </a:prstGeom>
        </p:spPr>
      </p:pic>
      <p:pic>
        <p:nvPicPr>
          <p:cNvPr id="22" name="圖片 21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3997214" y="2265753"/>
            <a:ext cx="1300500" cy="1863417"/>
          </a:xfrm>
          <a:prstGeom prst="rect">
            <a:avLst/>
          </a:prstGeom>
        </p:spPr>
      </p:pic>
      <p:pic>
        <p:nvPicPr>
          <p:cNvPr id="23" name="圖片 22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7480774" y="1871972"/>
            <a:ext cx="1334339" cy="19119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4417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2296" y="393536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領夏日優惠去</a:t>
            </a:r>
            <a:r>
              <a:rPr lang="en-US" altLang="zh-TW" dirty="0" smtClean="0"/>
              <a:t>&gt;&gt;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-layout1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1820" y="542503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1583" y="1036799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13" name="文字方塊 12"/>
          <p:cNvSpPr txBox="1"/>
          <p:nvPr/>
        </p:nvSpPr>
        <p:spPr>
          <a:xfrm>
            <a:off x="1879639" y="6280024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 descr="04_GAP_CHINA_SUMMER16_026_02.jpg"/>
          <p:cNvPicPr>
            <a:picLocks noChangeAspect="1"/>
          </p:cNvPicPr>
          <p:nvPr/>
        </p:nvPicPr>
        <p:blipFill>
          <a:blip r:embed="rId5"/>
          <a:srcRect l="41429" r="32917"/>
          <a:stretch>
            <a:fillRect/>
          </a:stretch>
        </p:blipFill>
        <p:spPr>
          <a:xfrm>
            <a:off x="1879639" y="1793611"/>
            <a:ext cx="2461944" cy="284060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747028" y="1254510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-layout2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35884" y="4078917"/>
            <a:ext cx="1191491" cy="34529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看怎麼搭配</a:t>
            </a:r>
            <a:endParaRPr lang="zh-TW" altLang="en-US" sz="1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8986" y="542503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8749" y="1036799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28" name="文字方塊 27"/>
          <p:cNvSpPr txBox="1"/>
          <p:nvPr/>
        </p:nvSpPr>
        <p:spPr>
          <a:xfrm>
            <a:off x="4816805" y="6280024"/>
            <a:ext cx="25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9" name="圖片 28" descr="04_GAP_CHINA_SUMMER16_026_02.jpg"/>
          <p:cNvPicPr>
            <a:picLocks noChangeAspect="1"/>
          </p:cNvPicPr>
          <p:nvPr/>
        </p:nvPicPr>
        <p:blipFill>
          <a:blip r:embed="rId5"/>
          <a:srcRect l="41429" r="32918"/>
          <a:stretch>
            <a:fillRect/>
          </a:stretch>
        </p:blipFill>
        <p:spPr>
          <a:xfrm>
            <a:off x="4816805" y="1793611"/>
            <a:ext cx="2461944" cy="284060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684194" y="1254510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73050" y="4078917"/>
            <a:ext cx="1191491" cy="34529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看怎麼搭配</a:t>
            </a:r>
            <a:endParaRPr lang="zh-TW" altLang="en-US" sz="14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16805" y="2103595"/>
            <a:ext cx="2461944" cy="2320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4816805" y="2103595"/>
            <a:ext cx="418933" cy="4433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4173" y="2131306"/>
            <a:ext cx="1897869" cy="22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604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6049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17" name="矩形 16"/>
          <p:cNvSpPr/>
          <p:nvPr/>
        </p:nvSpPr>
        <p:spPr>
          <a:xfrm>
            <a:off x="1513929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11113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盛夏沁涼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04_GAP_CHINA_SUMMER16_026_02.jpg"/>
          <p:cNvPicPr>
            <a:picLocks noChangeAspect="1"/>
          </p:cNvPicPr>
          <p:nvPr/>
        </p:nvPicPr>
        <p:blipFill>
          <a:blip r:embed="rId6"/>
          <a:srcRect l="41429" r="44603"/>
          <a:stretch>
            <a:fillRect/>
          </a:stretch>
        </p:blipFill>
        <p:spPr>
          <a:xfrm>
            <a:off x="6565024" y="1857828"/>
            <a:ext cx="915751" cy="1940560"/>
          </a:xfrm>
          <a:prstGeom prst="rect">
            <a:avLst/>
          </a:prstGeom>
        </p:spPr>
      </p:pic>
      <p:pic>
        <p:nvPicPr>
          <p:cNvPr id="22" name="圖片 21" descr="03_GAP_CHINA_SUMMER16_053.jpg"/>
          <p:cNvPicPr>
            <a:picLocks noChangeAspect="1"/>
          </p:cNvPicPr>
          <p:nvPr/>
        </p:nvPicPr>
        <p:blipFill>
          <a:blip r:embed="rId7"/>
          <a:srcRect l="32548" t="-277" r="39390" b="-95"/>
          <a:stretch>
            <a:fillRect/>
          </a:stretch>
        </p:blipFill>
        <p:spPr>
          <a:xfrm>
            <a:off x="856049" y="1735433"/>
            <a:ext cx="2519999" cy="2665006"/>
          </a:xfrm>
          <a:prstGeom prst="rect">
            <a:avLst/>
          </a:prstGeom>
        </p:spPr>
      </p:pic>
      <p:pic>
        <p:nvPicPr>
          <p:cNvPr id="23" name="圖片 22" descr="03_GAP_CHINA_SUMMER16_053.jpg"/>
          <p:cNvPicPr>
            <a:picLocks noChangeAspect="1"/>
          </p:cNvPicPr>
          <p:nvPr/>
        </p:nvPicPr>
        <p:blipFill>
          <a:blip r:embed="rId7"/>
          <a:srcRect l="40159" r="39206"/>
          <a:stretch>
            <a:fillRect/>
          </a:stretch>
        </p:blipFill>
        <p:spPr>
          <a:xfrm>
            <a:off x="7480774" y="1871972"/>
            <a:ext cx="1334339" cy="191190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12296" y="393536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領夏日優惠去</a:t>
            </a:r>
            <a:r>
              <a:rPr lang="en-US" altLang="zh-TW" dirty="0" smtClean="0"/>
              <a:t>&gt;&gt;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-layout2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4325" y="4006775"/>
            <a:ext cx="997528" cy="34529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看怎麼搭配</a:t>
            </a:r>
            <a:endParaRPr lang="zh-TW" altLang="en-US" sz="12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26958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6958" y="914404"/>
            <a:ext cx="2520000" cy="4473000"/>
          </a:xfrm>
          <a:prstGeom prst="rect">
            <a:avLst/>
          </a:prstGeom>
          <a:noFill/>
        </p:spPr>
      </p:pic>
      <p:sp>
        <p:nvSpPr>
          <p:cNvPr id="28" name="矩形 27"/>
          <p:cNvSpPr/>
          <p:nvPr/>
        </p:nvSpPr>
        <p:spPr>
          <a:xfrm>
            <a:off x="4284838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29" name="圖片 28" descr="03_GAP_CHINA_SUMMER16_053.jpg"/>
          <p:cNvPicPr>
            <a:picLocks noChangeAspect="1"/>
          </p:cNvPicPr>
          <p:nvPr/>
        </p:nvPicPr>
        <p:blipFill>
          <a:blip r:embed="rId7"/>
          <a:srcRect l="32548" t="-277" r="39390" b="-95"/>
          <a:stretch>
            <a:fillRect/>
          </a:stretch>
        </p:blipFill>
        <p:spPr>
          <a:xfrm>
            <a:off x="3626958" y="1735433"/>
            <a:ext cx="2519999" cy="266500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675234" y="4006775"/>
            <a:ext cx="997528" cy="34529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看怎麼搭配</a:t>
            </a:r>
            <a:endParaRPr lang="zh-TW" altLang="en-US" sz="1200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46700" y="2017598"/>
            <a:ext cx="2461944" cy="23206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646700" y="2017598"/>
            <a:ext cx="418933" cy="4433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54793" y="2242539"/>
            <a:ext cx="2059437" cy="20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視覺</a:t>
            </a:r>
            <a:r>
              <a:rPr lang="en-US" altLang="zh-TW" dirty="0" smtClean="0"/>
              <a:t>/</a:t>
            </a:r>
            <a:r>
              <a:rPr lang="zh-TW" altLang="en-US" dirty="0" smtClean="0"/>
              <a:t>文字調整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7200" y="1305542"/>
            <a:ext cx="706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 smtClean="0">
                <a:solidFill>
                  <a:srgbClr val="00B050"/>
                </a:solidFill>
                <a:latin typeface="微軟正黑體" pitchFamily="34" charset="-120"/>
                <a:ea typeface="微軟正黑體" pitchFamily="34" charset="-120"/>
              </a:rPr>
              <a:t>文案</a:t>
            </a:r>
            <a:endParaRPr lang="en-US" altLang="zh-TW" u="sng" dirty="0" smtClean="0">
              <a:solidFill>
                <a:srgbClr val="00B050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因主題與流程有更新，請調整相關文字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先給一版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沁涼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即可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(4.13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中午前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u="sng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endParaRPr lang="en-US" altLang="zh-TW" u="sng" dirty="0" smtClean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General: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背景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文字請使用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pantone -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先給一版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沁涼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即可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第一頁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slogan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請用“盛放夏天，跟著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Gap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去旅行”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第二頁不同的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spirit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請和不同的顏色結合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首頁、主題選擇頁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左男右女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)&amp;coupon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請放明星圖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(4.18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下班前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Timeline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9388" y="1385349"/>
          <a:ext cx="8748466" cy="4855628"/>
        </p:xfrm>
        <a:graphic>
          <a:graphicData uri="http://schemas.openxmlformats.org/drawingml/2006/table">
            <a:tbl>
              <a:tblPr/>
              <a:tblGrid>
                <a:gridCol w="1510867"/>
                <a:gridCol w="1357745"/>
                <a:gridCol w="1307976"/>
                <a:gridCol w="1656184"/>
                <a:gridCol w="1484013"/>
                <a:gridCol w="667657"/>
                <a:gridCol w="764024"/>
              </a:tblGrid>
              <a:tr h="6466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Mon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Tue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Wed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Thu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Fri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Sat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b="1" kern="100" spc="200" baseline="0" dirty="0" smtClean="0">
                          <a:solidFill>
                            <a:srgbClr val="002A5F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Sun</a:t>
                      </a:r>
                      <a:endParaRPr lang="zh-TW" sz="1200" b="1" kern="100" spc="200" baseline="0" dirty="0">
                        <a:solidFill>
                          <a:srgbClr val="002A5F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</a:tr>
              <a:tr h="14177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4/18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00B05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文字</a:t>
                      </a:r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200" b="1" dirty="0" smtClean="0">
                          <a:solidFill>
                            <a:srgbClr val="00B05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行程規劃完成</a:t>
                      </a:r>
                      <a:r>
                        <a:rPr lang="en-US" altLang="zh-TW" sz="1200" b="1" dirty="0" smtClean="0">
                          <a:solidFill>
                            <a:srgbClr val="00B05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(JC)</a:t>
                      </a:r>
                      <a:endParaRPr lang="zh-TW" altLang="en-US" sz="1200" b="1" dirty="0" smtClean="0">
                        <a:solidFill>
                          <a:srgbClr val="00B05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4/19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風格</a:t>
                      </a:r>
                      <a:r>
                        <a:rPr lang="en-US" altLang="zh-TW" sz="1200" kern="10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&amp;</a:t>
                      </a:r>
                      <a:r>
                        <a:rPr lang="zh-TW" altLang="en-US" sz="1200" kern="10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流程確認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拍攝</a:t>
                      </a:r>
                      <a:r>
                        <a:rPr lang="en-US" altLang="zh-TW" sz="1200" b="1" dirty="0" err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Laydown</a:t>
                      </a:r>
                      <a: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(Ivy,</a:t>
                      </a:r>
                      <a:r>
                        <a:rPr lang="en-US" altLang="zh-TW" sz="1200" b="1" baseline="0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Jimmy, Kelly</a:t>
                      </a:r>
                      <a: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200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完成 </a:t>
                      </a:r>
                      <a: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PC&amp;</a:t>
                      </a:r>
                      <a:r>
                        <a:rPr lang="zh-TW" altLang="en-US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手機靜態示意</a:t>
                      </a:r>
                      <a:r>
                        <a:rPr lang="en-US" altLang="zh-TW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(Ivy)</a:t>
                      </a:r>
                      <a:endParaRPr lang="zh-TW" altLang="en-US" sz="1200" b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4/22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4/23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4/24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2A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8709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完成靜態頁面確認</a:t>
                      </a: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4/26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4/27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完成網站切版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4/29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4/30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7661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5/2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5/3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5/7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5/8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  <a:tr h="841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5/9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5/10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提供測試</a:t>
                      </a: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5/12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00" dirty="0" smtClean="0">
                          <a:solidFill>
                            <a:schemeClr val="accent6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上線</a:t>
                      </a:r>
                      <a:endParaRPr lang="en-US" altLang="zh-TW" sz="1200" kern="100" dirty="0" smtClean="0">
                        <a:solidFill>
                          <a:schemeClr val="accent6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5/14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zh-TW" sz="1200" kern="100" dirty="0" smtClean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200" kern="100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5/15</a:t>
                      </a:r>
                    </a:p>
                  </a:txBody>
                  <a:tcPr marL="137160" marR="137160" marT="137160" marB="13716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81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509173" y="6392052"/>
            <a:ext cx="145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*灰底為放假日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時程一覽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57200" y="1646179"/>
          <a:ext cx="8229600" cy="406672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/>
                <a:gridCol w="5230924"/>
                <a:gridCol w="1627076"/>
              </a:tblGrid>
              <a:tr h="285262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In</a:t>
                      </a:r>
                      <a:r>
                        <a:rPr lang="en-US" altLang="zh-TW" sz="14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Charge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事項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>
                          <a:latin typeface="微軟正黑體" pitchFamily="34" charset="-120"/>
                          <a:ea typeface="微軟正黑體" pitchFamily="34" charset="-120"/>
                        </a:rPr>
                        <a:t>時程</a:t>
                      </a:r>
                      <a:endParaRPr lang="zh-TW" altLang="en-US" sz="14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7960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客戶</a:t>
                      </a:r>
                      <a:endParaRPr lang="en-US" altLang="zh-TW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風格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流程確認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4/19 (1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Jessie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文字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行程規劃完成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4/14-4/18(3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完成 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PC&amp;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手機 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[</a:t>
                      </a: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靜態示意</a:t>
                      </a:r>
                      <a:r>
                        <a:rPr lang="en-US" altLang="zh-TW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] </a:t>
                      </a: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4/19-4/21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(3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3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Jimmy</a:t>
                      </a: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、</a:t>
                      </a: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r>
                        <a:rPr lang="en-US" altLang="zh-TW" sz="1400" b="1" baseline="0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or Kelly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拍攝</a:t>
                      </a:r>
                      <a:r>
                        <a:rPr lang="en-US" altLang="zh-TW" sz="1400" b="1" dirty="0" err="1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Laydown</a:t>
                      </a:r>
                      <a:endParaRPr lang="zh-TW" altLang="en-US" sz="1400" b="1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4/20(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三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938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客戶</a:t>
                      </a:r>
                      <a:endParaRPr lang="en-US" altLang="zh-TW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靜態頁面確認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4/22-4/25(2</a:t>
                      </a:r>
                      <a:r>
                        <a:rPr lang="zh-TW" altLang="en-US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04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Ivy</a:t>
                      </a:r>
                      <a:endParaRPr lang="zh-TW" altLang="en-US" sz="1400" b="1" dirty="0" smtClean="0">
                        <a:solidFill>
                          <a:srgbClr val="0070C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網站切版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4/26-4/28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(3</a:t>
                      </a:r>
                      <a:r>
                        <a:rPr lang="zh-TW" altLang="en-US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65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前</a:t>
                      </a:r>
                      <a: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 </a:t>
                      </a:r>
                      <a:b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後</a:t>
                      </a:r>
                      <a: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-</a:t>
                      </a:r>
                      <a:r>
                        <a:rPr lang="zh-TW" altLang="en-US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400" b="1" dirty="0" smtClean="0">
                          <a:solidFill>
                            <a:srgbClr val="FF660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San</a:t>
                      </a:r>
                      <a:endParaRPr lang="zh-TW" altLang="en-US" sz="1400" b="1" dirty="0" smtClean="0">
                        <a:solidFill>
                          <a:srgbClr val="FF66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技術製作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4/29-5/10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(6</a:t>
                      </a:r>
                      <a:r>
                        <a:rPr lang="zh-TW" altLang="en-US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天</a:t>
                      </a:r>
                      <a:r>
                        <a:rPr lang="en-US" altLang="zh-TW" sz="1400" b="0" baseline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400" b="0" dirty="0" smtClean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8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1" dirty="0" smtClean="0">
                        <a:solidFill>
                          <a:srgbClr val="FF660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開放測試</a:t>
                      </a: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5/11</a:t>
                      </a:r>
                      <a:endParaRPr lang="zh-TW" altLang="en-US" sz="1400" b="0" dirty="0">
                        <a:solidFill>
                          <a:srgbClr val="002060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字方塊 9"/>
          <p:cNvSpPr txBox="1">
            <a:spLocks noChangeArrowheads="1"/>
          </p:cNvSpPr>
          <p:nvPr/>
        </p:nvSpPr>
        <p:spPr bwMode="auto">
          <a:xfrm>
            <a:off x="831898" y="5974765"/>
            <a:ext cx="28908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b="1" dirty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網站</a:t>
            </a:r>
            <a:r>
              <a:rPr kumimoji="0"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預計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5/13(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五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kumimoji="0"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上線</a:t>
            </a:r>
            <a:endParaRPr kumimoji="0" lang="zh-TW" altLang="en-US" b="1" dirty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90598" y="6027152"/>
            <a:ext cx="241300" cy="22860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62623" y="6344097"/>
            <a:ext cx="253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*目前正在談能不能延到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5.18(</a:t>
            </a:r>
            <a:r>
              <a:rPr lang="zh-TW" altLang="en-US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三</a:t>
            </a:r>
            <a:r>
              <a:rPr lang="en-US" altLang="zh-TW" sz="12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2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3"/>
          <p:cNvSpPr>
            <a:spLocks noGrp="1"/>
          </p:cNvSpPr>
          <p:nvPr>
            <p:ph type="ctrTitle"/>
          </p:nvPr>
        </p:nvSpPr>
        <p:spPr>
          <a:xfrm>
            <a:off x="261938" y="4999038"/>
            <a:ext cx="7278687" cy="677862"/>
          </a:xfrm>
        </p:spPr>
        <p:txBody>
          <a:bodyPr>
            <a:normAutofit fontScale="90000"/>
          </a:bodyPr>
          <a:lstStyle/>
          <a:p>
            <a:r>
              <a:rPr lang="en-US" altLang="zh-CN" smtClean="0">
                <a:latin typeface="Arial" pitchFamily="34" charset="0"/>
                <a:cs typeface="Arial" pitchFamily="34" charset="0"/>
              </a:rPr>
              <a:t>THANK YOU!</a:t>
            </a:r>
            <a:endParaRPr lang="zh-CN" alt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Blue Print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(PC)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75185" y="6349939"/>
            <a:ext cx="459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2"/>
              </a:rPr>
              <a:t>http://cell2.webgene.com.tw/gap/winter2014/</a:t>
            </a:r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039097" y="5980607"/>
            <a:ext cx="7439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*一頁式，可參考下方為前年活動網</a:t>
            </a: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>PC</a:t>
            </a:r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站，本次只會更新</a:t>
            </a: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>QR</a:t>
            </a:r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>Code</a:t>
            </a:r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、圖文與主視覺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272" y="1466437"/>
            <a:ext cx="7516957" cy="428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Blue Print</a:t>
            </a:r>
            <a:r>
              <a:rPr lang="zh-TW" altLang="en-US" dirty="0" smtClean="0"/>
              <a:t> </a:t>
            </a:r>
            <a:r>
              <a:rPr lang="en-US" altLang="zh-TW" dirty="0" smtClean="0"/>
              <a:t>(mobile)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2866" y="3555992"/>
            <a:ext cx="696687" cy="46444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首頁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31439" y="4081796"/>
            <a:ext cx="406397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男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31439" y="3152230"/>
            <a:ext cx="406397" cy="34834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女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62240" y="4081796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自在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62240" y="4488195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奔放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14354" y="2743237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沁涼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4354" y="3149635"/>
            <a:ext cx="986971" cy="3483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閃耀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3544" y="3555991"/>
            <a:ext cx="986971" cy="46444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優惠券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39829" y="3555991"/>
            <a:ext cx="986971" cy="46444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FB</a:t>
            </a:r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分享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89658" y="3454386"/>
            <a:ext cx="986971" cy="62411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填抽獎資料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2151754" y="3360039"/>
            <a:ext cx="253998" cy="188693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151754" y="4020442"/>
            <a:ext cx="253998" cy="174172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4084455" y="3788204"/>
            <a:ext cx="849089" cy="17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920515" y="3788212"/>
            <a:ext cx="319314" cy="1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226800" y="3777327"/>
            <a:ext cx="362858" cy="21771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17" idx="3"/>
          </p:cNvCxnSpPr>
          <p:nvPr/>
        </p:nvCxnSpPr>
        <p:spPr>
          <a:xfrm flipH="1">
            <a:off x="2154058" y="3766442"/>
            <a:ext cx="6422571" cy="2721444"/>
          </a:xfrm>
          <a:prstGeom prst="bentConnector3">
            <a:avLst>
              <a:gd name="adj1" fmla="val -3559"/>
            </a:avLst>
          </a:prstGeom>
          <a:ln w="3175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H="1" flipV="1">
            <a:off x="1842655" y="4093016"/>
            <a:ext cx="311403" cy="2394870"/>
          </a:xfrm>
          <a:prstGeom prst="straightConnector1">
            <a:avLst/>
          </a:prstGeom>
          <a:ln w="3175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418778" y="3555992"/>
            <a:ext cx="696687" cy="464441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開始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1059553" y="3788212"/>
            <a:ext cx="319314" cy="0"/>
          </a:xfrm>
          <a:prstGeom prst="straightConnector1">
            <a:avLst/>
          </a:prstGeom>
          <a:ln w="3175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948058" y="4093016"/>
            <a:ext cx="986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*</a:t>
            </a:r>
            <a:r>
              <a:rPr lang="en-US" altLang="zh-TW" sz="1100" dirty="0" smtClean="0">
                <a:latin typeface="微軟正黑體" pitchFamily="34" charset="-120"/>
                <a:ea typeface="微軟正黑體" pitchFamily="34" charset="-120"/>
              </a:rPr>
              <a:t>4</a:t>
            </a: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種，隨機</a:t>
            </a:r>
            <a:endParaRPr lang="zh-TW" altLang="en-US" sz="11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05752" y="1995055"/>
            <a:ext cx="1678703" cy="3574472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937836" y="1602304"/>
            <a:ext cx="84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endParaRPr lang="zh-TW" altLang="en-US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5010" y="695874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464695" y="164423"/>
            <a:ext cx="7914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Flow </a:t>
            </a:r>
          </a:p>
        </p:txBody>
      </p:sp>
      <p:pic>
        <p:nvPicPr>
          <p:cNvPr id="2" name="Picture 2" descr="\\Nas-webgene\網路基因\專案組\GAP\0_campaign\2016_Q2_Summer campaign\提案\mock_up\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5009" y="1246216"/>
            <a:ext cx="2520000" cy="44730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3215010" y="3091546"/>
            <a:ext cx="2519999" cy="98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盛放夏天</a:t>
            </a:r>
            <a:endParaRPr lang="en-US" altLang="zh-TW" sz="3200" b="1" dirty="0" smtClean="0">
              <a:solidFill>
                <a:srgbClr val="002060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跟著</a:t>
            </a:r>
            <a:r>
              <a:rPr lang="en-US" altLang="zh-TW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Gap</a:t>
            </a:r>
            <a:r>
              <a:rPr lang="zh-TW" altLang="en-US" b="1" dirty="0" smtClean="0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rPr>
              <a:t>去旅行！</a:t>
            </a:r>
            <a:endParaRPr lang="zh-TW" altLang="en-US" b="1" dirty="0">
              <a:solidFill>
                <a:srgbClr val="002060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494971" y="360819"/>
            <a:ext cx="261258" cy="181684"/>
          </a:xfrm>
          <a:prstGeom prst="triangl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\\Nas-webgene\網路基因\專案組\GAP\0_campaign\2016_Q2_Summer campaign\設計\KV\08_GAP_CHINA_SUMMER16_027.jpg"/>
          <p:cNvPicPr>
            <a:picLocks noChangeAspect="1" noChangeArrowheads="1"/>
          </p:cNvPicPr>
          <p:nvPr/>
        </p:nvPicPr>
        <p:blipFill>
          <a:blip r:embed="rId4"/>
          <a:srcRect l="39206" r="36555"/>
          <a:stretch>
            <a:fillRect/>
          </a:stretch>
        </p:blipFill>
        <p:spPr bwMode="auto">
          <a:xfrm>
            <a:off x="3026086" y="4433488"/>
            <a:ext cx="1045029" cy="1273224"/>
          </a:xfrm>
          <a:prstGeom prst="rect">
            <a:avLst/>
          </a:prstGeom>
          <a:noFill/>
        </p:spPr>
      </p:pic>
      <p:sp>
        <p:nvSpPr>
          <p:cNvPr id="20" name="矩形圖說文字 19"/>
          <p:cNvSpPr/>
          <p:nvPr/>
        </p:nvSpPr>
        <p:spPr>
          <a:xfrm>
            <a:off x="4506543" y="4668982"/>
            <a:ext cx="1228466" cy="541649"/>
          </a:xfrm>
          <a:prstGeom prst="wedgeRectCallout">
            <a:avLst>
              <a:gd name="adj1" fmla="val -44934"/>
              <a:gd name="adj2" fmla="val 76672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/>
              <a:t>看完分享</a:t>
            </a:r>
            <a:endParaRPr lang="en-US" altLang="zh-TW" sz="1200" dirty="0" smtClean="0"/>
          </a:p>
          <a:p>
            <a:pPr algn="ctr"/>
            <a:r>
              <a:rPr lang="zh-TW" altLang="en-US" sz="1200" dirty="0" smtClean="0"/>
              <a:t>再抽住宿大獎！</a:t>
            </a:r>
            <a:endParaRPr lang="en-US" altLang="zh-TW" sz="1200" dirty="0" smtClean="0"/>
          </a:p>
        </p:txBody>
      </p:sp>
      <p:sp>
        <p:nvSpPr>
          <p:cNvPr id="15" name="矩形 14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首頁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8933" y="542503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字方塊 23"/>
          <p:cNvSpPr txBox="1"/>
          <p:nvPr/>
        </p:nvSpPr>
        <p:spPr>
          <a:xfrm>
            <a:off x="3159530" y="6245007"/>
            <a:ext cx="281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選擇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夏趴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主題，男女各一邊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女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沁涼、閃耀。男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奔放、自在</a:t>
            </a:r>
            <a:endParaRPr lang="zh-TW" altLang="en-US" sz="12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 descr="\\Nas-webgene\網路基因\專案組\GAP\0_campaign\2016_Q2_Summer campaign\提案\mock_up\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8932" y="1092845"/>
            <a:ext cx="2520000" cy="4473000"/>
          </a:xfrm>
          <a:prstGeom prst="rect">
            <a:avLst/>
          </a:prstGeom>
          <a:noFill/>
        </p:spPr>
      </p:pic>
      <p:pic>
        <p:nvPicPr>
          <p:cNvPr id="18" name="圖片 17" descr="07_GAP_CHINA_SUMMER16_014 2 (1).jpg"/>
          <p:cNvPicPr>
            <a:picLocks noChangeAspect="1"/>
          </p:cNvPicPr>
          <p:nvPr/>
        </p:nvPicPr>
        <p:blipFill>
          <a:blip r:embed="rId4"/>
          <a:srcRect l="38459" r="39589"/>
          <a:stretch>
            <a:fillRect/>
          </a:stretch>
        </p:blipFill>
        <p:spPr>
          <a:xfrm>
            <a:off x="4512461" y="4280117"/>
            <a:ext cx="1086471" cy="14865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025241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開始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2" name="文字方塊 11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圖片 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1245615" y="2002973"/>
            <a:ext cx="1092395" cy="231488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11113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盛夏沁涼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04_GAP_CHINA_SUMMER16_026_02.jpg"/>
          <p:cNvPicPr>
            <a:picLocks noChangeAspect="1"/>
          </p:cNvPicPr>
          <p:nvPr/>
        </p:nvPicPr>
        <p:blipFill>
          <a:blip r:embed="rId7"/>
          <a:srcRect l="41429" r="44603"/>
          <a:stretch>
            <a:fillRect/>
          </a:stretch>
        </p:blipFill>
        <p:spPr>
          <a:xfrm>
            <a:off x="6565024" y="1857828"/>
            <a:ext cx="915751" cy="1940560"/>
          </a:xfrm>
          <a:prstGeom prst="rect">
            <a:avLst/>
          </a:prstGeom>
        </p:spPr>
      </p:pic>
      <p:pic>
        <p:nvPicPr>
          <p:cNvPr id="22" name="圖片 21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3997214" y="2265753"/>
            <a:ext cx="1300500" cy="1863417"/>
          </a:xfrm>
          <a:prstGeom prst="rect">
            <a:avLst/>
          </a:prstGeom>
        </p:spPr>
      </p:pic>
      <p:pic>
        <p:nvPicPr>
          <p:cNvPr id="23" name="圖片 22" descr="03_GAP_CHINA_SUMMER16_053.jpg"/>
          <p:cNvPicPr>
            <a:picLocks noChangeAspect="1"/>
          </p:cNvPicPr>
          <p:nvPr/>
        </p:nvPicPr>
        <p:blipFill>
          <a:blip r:embed="rId8"/>
          <a:srcRect l="40159" r="39206"/>
          <a:stretch>
            <a:fillRect/>
          </a:stretch>
        </p:blipFill>
        <p:spPr>
          <a:xfrm>
            <a:off x="7480774" y="1871972"/>
            <a:ext cx="1334339" cy="191190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04417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盛夏沁涼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12296" y="393536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領夏日優惠去</a:t>
            </a:r>
            <a:r>
              <a:rPr lang="en-US" altLang="zh-TW" dirty="0" smtClean="0"/>
              <a:t>&gt;&gt;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-1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戀夏閃耀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69954" y="1132115"/>
            <a:ext cx="141875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戀夏閃耀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戀夏閃耀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18" name="圖片 17" descr="05_GAP_CHINA_SUMMER16_043.jpg"/>
          <p:cNvPicPr>
            <a:picLocks noChangeAspect="1"/>
          </p:cNvPicPr>
          <p:nvPr/>
        </p:nvPicPr>
        <p:blipFill>
          <a:blip r:embed="rId6"/>
          <a:srcRect l="41723" r="42549"/>
          <a:stretch>
            <a:fillRect/>
          </a:stretch>
        </p:blipFill>
        <p:spPr>
          <a:xfrm>
            <a:off x="1310348" y="2225688"/>
            <a:ext cx="1129259" cy="2127721"/>
          </a:xfrm>
          <a:prstGeom prst="rect">
            <a:avLst/>
          </a:prstGeom>
        </p:spPr>
      </p:pic>
      <p:pic>
        <p:nvPicPr>
          <p:cNvPr id="21" name="圖片 20" descr="06_GAP_CHINA_SUMMER16_089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4336535" y="2225688"/>
            <a:ext cx="961180" cy="2000426"/>
          </a:xfrm>
          <a:prstGeom prst="rect">
            <a:avLst/>
          </a:prstGeom>
        </p:spPr>
      </p:pic>
      <p:pic>
        <p:nvPicPr>
          <p:cNvPr id="25" name="圖片 24" descr="05_GAP_CHINA_SUMMER16_043.jpg"/>
          <p:cNvPicPr>
            <a:picLocks noChangeAspect="1"/>
          </p:cNvPicPr>
          <p:nvPr/>
        </p:nvPicPr>
        <p:blipFill>
          <a:blip r:embed="rId6"/>
          <a:srcRect l="41723" r="42549"/>
          <a:stretch>
            <a:fillRect/>
          </a:stretch>
        </p:blipFill>
        <p:spPr>
          <a:xfrm>
            <a:off x="6433339" y="1746717"/>
            <a:ext cx="1129259" cy="2127721"/>
          </a:xfrm>
          <a:prstGeom prst="rect">
            <a:avLst/>
          </a:prstGeom>
        </p:spPr>
      </p:pic>
      <p:pic>
        <p:nvPicPr>
          <p:cNvPr id="26" name="圖片 25" descr="06_GAP_CHINA_SUMMER16_089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7562598" y="1804773"/>
            <a:ext cx="961180" cy="2000426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497782" y="3889829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-2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涼夏自在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70" y="1132115"/>
            <a:ext cx="1157232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涼夏自在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涼夏自在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20" name="圖片 19" descr="10_GAP_CHINA_SUMMER16_025.jpg"/>
          <p:cNvPicPr>
            <a:picLocks noChangeAspect="1"/>
          </p:cNvPicPr>
          <p:nvPr/>
        </p:nvPicPr>
        <p:blipFill>
          <a:blip r:embed="rId6"/>
          <a:srcRect l="43968" r="41905"/>
          <a:stretch>
            <a:fillRect/>
          </a:stretch>
        </p:blipFill>
        <p:spPr>
          <a:xfrm>
            <a:off x="1147837" y="1804773"/>
            <a:ext cx="1291771" cy="2709672"/>
          </a:xfrm>
          <a:prstGeom prst="rect">
            <a:avLst/>
          </a:prstGeom>
        </p:spPr>
      </p:pic>
      <p:pic>
        <p:nvPicPr>
          <p:cNvPr id="22" name="圖片 21" descr="11_GAP_CHINA_SUMMER16_050.jpg"/>
          <p:cNvPicPr>
            <a:picLocks noChangeAspect="1"/>
          </p:cNvPicPr>
          <p:nvPr/>
        </p:nvPicPr>
        <p:blipFill>
          <a:blip r:embed="rId7"/>
          <a:srcRect l="42074" r="41323"/>
          <a:stretch>
            <a:fillRect/>
          </a:stretch>
        </p:blipFill>
        <p:spPr>
          <a:xfrm>
            <a:off x="3997215" y="1891857"/>
            <a:ext cx="1350239" cy="2409874"/>
          </a:xfrm>
          <a:prstGeom prst="rect">
            <a:avLst/>
          </a:prstGeom>
        </p:spPr>
      </p:pic>
      <p:pic>
        <p:nvPicPr>
          <p:cNvPr id="23" name="圖片 22" descr="10_GAP_CHINA_SUMMER16_025.jpg"/>
          <p:cNvPicPr>
            <a:picLocks noChangeAspect="1"/>
          </p:cNvPicPr>
          <p:nvPr/>
        </p:nvPicPr>
        <p:blipFill>
          <a:blip r:embed="rId6"/>
          <a:srcRect l="43968" r="41905"/>
          <a:stretch>
            <a:fillRect/>
          </a:stretch>
        </p:blipFill>
        <p:spPr>
          <a:xfrm>
            <a:off x="6615138" y="1891857"/>
            <a:ext cx="890210" cy="1867341"/>
          </a:xfrm>
          <a:prstGeom prst="rect">
            <a:avLst/>
          </a:prstGeom>
        </p:spPr>
      </p:pic>
      <p:pic>
        <p:nvPicPr>
          <p:cNvPr id="27" name="圖片 26" descr="11_GAP_CHINA_SUMMER16_050.jpg"/>
          <p:cNvPicPr>
            <a:picLocks noChangeAspect="1"/>
          </p:cNvPicPr>
          <p:nvPr/>
        </p:nvPicPr>
        <p:blipFill>
          <a:blip r:embed="rId7"/>
          <a:srcRect l="42074" r="41323"/>
          <a:stretch>
            <a:fillRect/>
          </a:stretch>
        </p:blipFill>
        <p:spPr>
          <a:xfrm>
            <a:off x="7634277" y="1891857"/>
            <a:ext cx="1046261" cy="186734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497782" y="3889829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21" name="矩形 20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-3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32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9335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9" descr="ip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209" y="420108"/>
            <a:ext cx="2519999" cy="564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\\Nas-webgene\網路基因\專案組\GAP\0_campaign\2016_Q2_Summer campaign\提案\mock_up\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972" y="914404"/>
            <a:ext cx="2520000" cy="447300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2051" name="Picture 3" descr="\\Nas-webgene\網路基因\專案組\GAP\0_campaign\2016_Q2_Summer campaign\提案\mock_up\0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9335" y="914404"/>
            <a:ext cx="2520000" cy="4473000"/>
          </a:xfrm>
          <a:prstGeom prst="rect">
            <a:avLst/>
          </a:prstGeom>
          <a:noFill/>
        </p:spPr>
      </p:pic>
      <p:pic>
        <p:nvPicPr>
          <p:cNvPr id="2052" name="Picture 4" descr="\\Nas-webgene\網路基因\專案組\GAP\0_campaign\2016_Q2_Summer campaign\提案\mock_up\0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0324" y="914404"/>
            <a:ext cx="2520000" cy="4473000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537028" y="6157629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內頁示意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左右滑動切換第二天</a:t>
            </a:r>
            <a: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*頁面同步可看到產品</a:t>
            </a:r>
            <a:r>
              <a:rPr lang="en-US" altLang="zh-TW" sz="1200" dirty="0" err="1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laydown</a:t>
            </a:r>
            <a: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*兩邊主題相同</a:t>
            </a:r>
            <a:endParaRPr lang="en-US" altLang="zh-TW" sz="12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97215" y="1132115"/>
            <a:ext cx="1300500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 smtClean="0">
                <a:solidFill>
                  <a:srgbClr val="0070C0"/>
                </a:solidFill>
              </a:rPr>
              <a:t>2 </a:t>
            </a:r>
            <a:r>
              <a:rPr lang="zh-TW" altLang="en-US" sz="1600" b="1" dirty="0" smtClean="0">
                <a:solidFill>
                  <a:srgbClr val="0070C0"/>
                </a:solidFill>
              </a:rPr>
              <a:t>夏日奔放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97969" y="1132115"/>
            <a:ext cx="129073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0070C0"/>
                </a:solidFill>
              </a:rPr>
              <a:t>夏日奔放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7213" y="1132115"/>
            <a:ext cx="1092395" cy="333829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 smtClean="0">
                <a:solidFill>
                  <a:srgbClr val="0070C0"/>
                </a:solidFill>
              </a:rPr>
              <a:t>夏日奔放</a:t>
            </a:r>
            <a:endParaRPr lang="zh-TW" altLang="en-US" sz="1600" b="1" dirty="0">
              <a:solidFill>
                <a:srgbClr val="0070C0"/>
              </a:solidFill>
            </a:endParaRPr>
          </a:p>
        </p:txBody>
      </p:sp>
      <p:pic>
        <p:nvPicPr>
          <p:cNvPr id="18" name="圖片 17" descr="09_GAP_CHINA_SUMMER16_056.jpg"/>
          <p:cNvPicPr>
            <a:picLocks noChangeAspect="1"/>
          </p:cNvPicPr>
          <p:nvPr/>
        </p:nvPicPr>
        <p:blipFill>
          <a:blip r:embed="rId6"/>
          <a:srcRect l="39841" r="37937"/>
          <a:stretch>
            <a:fillRect/>
          </a:stretch>
        </p:blipFill>
        <p:spPr>
          <a:xfrm>
            <a:off x="3905344" y="1891857"/>
            <a:ext cx="1769741" cy="2359950"/>
          </a:xfrm>
          <a:prstGeom prst="rect">
            <a:avLst/>
          </a:prstGeom>
        </p:spPr>
      </p:pic>
      <p:pic>
        <p:nvPicPr>
          <p:cNvPr id="21" name="圖片 20" descr="12_GAP_CHINA_SUMMER16_201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1139108" y="1688657"/>
            <a:ext cx="1300500" cy="2712720"/>
          </a:xfrm>
          <a:prstGeom prst="rect">
            <a:avLst/>
          </a:prstGeom>
        </p:spPr>
      </p:pic>
      <p:pic>
        <p:nvPicPr>
          <p:cNvPr id="25" name="圖片 24" descr="09_GAP_CHINA_SUMMER16_056.jpg"/>
          <p:cNvPicPr>
            <a:picLocks noChangeAspect="1"/>
          </p:cNvPicPr>
          <p:nvPr/>
        </p:nvPicPr>
        <p:blipFill>
          <a:blip r:embed="rId6"/>
          <a:srcRect l="39841" r="37937"/>
          <a:stretch>
            <a:fillRect/>
          </a:stretch>
        </p:blipFill>
        <p:spPr>
          <a:xfrm>
            <a:off x="7357170" y="2153597"/>
            <a:ext cx="1011586" cy="1348950"/>
          </a:xfrm>
          <a:prstGeom prst="rect">
            <a:avLst/>
          </a:prstGeom>
        </p:spPr>
      </p:pic>
      <p:pic>
        <p:nvPicPr>
          <p:cNvPr id="26" name="圖片 25" descr="12_GAP_CHINA_SUMMER16_201.jpg"/>
          <p:cNvPicPr>
            <a:picLocks noChangeAspect="1"/>
          </p:cNvPicPr>
          <p:nvPr/>
        </p:nvPicPr>
        <p:blipFill>
          <a:blip r:embed="rId7"/>
          <a:srcRect l="42074" r="43704"/>
          <a:stretch>
            <a:fillRect/>
          </a:stretch>
        </p:blipFill>
        <p:spPr>
          <a:xfrm>
            <a:off x="6638767" y="2153597"/>
            <a:ext cx="718403" cy="149852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497782" y="3905128"/>
            <a:ext cx="2352542" cy="1319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領夏日優惠去</a:t>
            </a:r>
            <a:r>
              <a:rPr lang="en-US" altLang="zh-TW" dirty="0"/>
              <a:t>&gt;&gt;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997969" y="6070545"/>
            <a:ext cx="186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看完行程可以獲得優惠券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優惠券頁面可按分享</a:t>
            </a:r>
            <a:endParaRPr lang="en-US" altLang="zh-TW" sz="12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2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以參加抽獎活動</a:t>
            </a:r>
          </a:p>
        </p:txBody>
      </p:sp>
      <p:sp>
        <p:nvSpPr>
          <p:cNvPr id="22" name="矩形 21"/>
          <p:cNvSpPr/>
          <p:nvPr/>
        </p:nvSpPr>
        <p:spPr>
          <a:xfrm>
            <a:off x="-1025236" y="0"/>
            <a:ext cx="1025236" cy="54250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內頁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-4</a:t>
            </a:r>
            <a:endParaRPr lang="zh-TW" altLang="en-US" sz="16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Words>848</Words>
  <Application>Microsoft Office PowerPoint</Application>
  <PresentationFormat>如螢幕大小 (4:3)</PresentationFormat>
  <Paragraphs>214</Paragraphs>
  <Slides>19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Office Theme</vt:lpstr>
      <vt:lpstr> 2016 Summer Campaign  4.21~6.15  </vt:lpstr>
      <vt:lpstr>Blue Print (PC)</vt:lpstr>
      <vt:lpstr>Blue Print (mobile)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視覺/文字調整</vt:lpstr>
      <vt:lpstr>Timeline</vt:lpstr>
      <vt:lpstr>時程一覽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 Kong</dc:creator>
  <cp:lastModifiedBy>elsie_hou</cp:lastModifiedBy>
  <cp:revision>859</cp:revision>
  <dcterms:created xsi:type="dcterms:W3CDTF">2014-08-12T16:22:39Z</dcterms:created>
  <dcterms:modified xsi:type="dcterms:W3CDTF">2016-04-14T10:28:06Z</dcterms:modified>
</cp:coreProperties>
</file>